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25"/>
  </p:notesMasterIdLst>
  <p:handoutMasterIdLst>
    <p:handoutMasterId r:id="rId26"/>
  </p:handoutMasterIdLst>
  <p:sldIdLst>
    <p:sldId id="358" r:id="rId3"/>
    <p:sldId id="364" r:id="rId4"/>
    <p:sldId id="366" r:id="rId5"/>
    <p:sldId id="372" r:id="rId6"/>
    <p:sldId id="373" r:id="rId7"/>
    <p:sldId id="374" r:id="rId8"/>
    <p:sldId id="375" r:id="rId9"/>
    <p:sldId id="376" r:id="rId10"/>
    <p:sldId id="368" r:id="rId11"/>
    <p:sldId id="371" r:id="rId12"/>
    <p:sldId id="377" r:id="rId13"/>
    <p:sldId id="369" r:id="rId14"/>
    <p:sldId id="370" r:id="rId15"/>
    <p:sldId id="378" r:id="rId16"/>
    <p:sldId id="383" r:id="rId17"/>
    <p:sldId id="385" r:id="rId18"/>
    <p:sldId id="379" r:id="rId19"/>
    <p:sldId id="380" r:id="rId20"/>
    <p:sldId id="381" r:id="rId21"/>
    <p:sldId id="387" r:id="rId22"/>
    <p:sldId id="367" r:id="rId23"/>
    <p:sldId id="3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D0FDA02-C96E-4F60-91CC-A182D9819062}">
          <p14:sldIdLst>
            <p14:sldId id="358"/>
            <p14:sldId id="364"/>
          </p14:sldIdLst>
        </p14:section>
        <p14:section name="Azure at scale" id="{BF5E8AE2-877D-4C5C-93A1-14C415298ED9}">
          <p14:sldIdLst>
            <p14:sldId id="366"/>
            <p14:sldId id="372"/>
            <p14:sldId id="373"/>
            <p14:sldId id="374"/>
            <p14:sldId id="375"/>
            <p14:sldId id="376"/>
            <p14:sldId id="368"/>
            <p14:sldId id="371"/>
            <p14:sldId id="377"/>
          </p14:sldIdLst>
        </p14:section>
        <p14:section name="Challenges du scale" id="{5239F704-7F65-4E28-ADE2-348FA06D1B84}">
          <p14:sldIdLst>
            <p14:sldId id="369"/>
            <p14:sldId id="370"/>
            <p14:sldId id="378"/>
            <p14:sldId id="383"/>
            <p14:sldId id="385"/>
            <p14:sldId id="379"/>
            <p14:sldId id="380"/>
            <p14:sldId id="381"/>
            <p14:sldId id="387"/>
            <p14:sldId id="367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A8BC4D-4C3B-4F78-BBC7-A48457F41391}" v="10" dt="2019-10-02T10:51:56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2" autoAdjust="0"/>
    <p:restoredTop sz="83041" autoAdjust="0"/>
  </p:normalViewPr>
  <p:slideViewPr>
    <p:cSldViewPr snapToGrid="0">
      <p:cViewPr varScale="1">
        <p:scale>
          <a:sx n="95" d="100"/>
          <a:sy n="95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ît Sautière" userId="2359b55f-0edc-4c70-b23d-a1fa406f7584" providerId="ADAL" clId="{F2A8BC4D-4C3B-4F78-BBC7-A48457F41391}"/>
    <pc:docChg chg="addSld delSld modSld sldOrd">
      <pc:chgData name="Benoît Sautière" userId="2359b55f-0edc-4c70-b23d-a1fa406f7584" providerId="ADAL" clId="{F2A8BC4D-4C3B-4F78-BBC7-A48457F41391}" dt="2019-10-02T10:52:02.765" v="60" actId="2696"/>
      <pc:docMkLst>
        <pc:docMk/>
      </pc:docMkLst>
      <pc:sldChg chg="modSp">
        <pc:chgData name="Benoît Sautière" userId="2359b55f-0edc-4c70-b23d-a1fa406f7584" providerId="ADAL" clId="{F2A8BC4D-4C3B-4F78-BBC7-A48457F41391}" dt="2019-09-24T20:47:08.053" v="10" actId="1035"/>
        <pc:sldMkLst>
          <pc:docMk/>
          <pc:sldMk cId="2264328628" sldId="358"/>
        </pc:sldMkLst>
        <pc:picChg chg="mod">
          <ac:chgData name="Benoît Sautière" userId="2359b55f-0edc-4c70-b23d-a1fa406f7584" providerId="ADAL" clId="{F2A8BC4D-4C3B-4F78-BBC7-A48457F41391}" dt="2019-09-24T20:47:08.053" v="10" actId="1035"/>
          <ac:picMkLst>
            <pc:docMk/>
            <pc:sldMk cId="2264328628" sldId="358"/>
            <ac:picMk id="8" creationId="{0E6C7D5E-1917-4E86-A4F5-951D6D0F281B}"/>
          </ac:picMkLst>
        </pc:picChg>
      </pc:sldChg>
      <pc:sldChg chg="del ord">
        <pc:chgData name="Benoît Sautière" userId="2359b55f-0edc-4c70-b23d-a1fa406f7584" providerId="ADAL" clId="{F2A8BC4D-4C3B-4F78-BBC7-A48457F41391}" dt="2019-10-02T10:52:02.765" v="60" actId="2696"/>
        <pc:sldMkLst>
          <pc:docMk/>
          <pc:sldMk cId="1638256749" sldId="361"/>
        </pc:sldMkLst>
      </pc:sldChg>
      <pc:sldChg chg="addSp modSp modAnim">
        <pc:chgData name="Benoît Sautière" userId="2359b55f-0edc-4c70-b23d-a1fa406f7584" providerId="ADAL" clId="{F2A8BC4D-4C3B-4F78-BBC7-A48457F41391}" dt="2019-09-24T21:09:14.831" v="22" actId="1076"/>
        <pc:sldMkLst>
          <pc:docMk/>
          <pc:sldMk cId="3276675600" sldId="368"/>
        </pc:sldMkLst>
        <pc:picChg chg="add mod">
          <ac:chgData name="Benoît Sautière" userId="2359b55f-0edc-4c70-b23d-a1fa406f7584" providerId="ADAL" clId="{F2A8BC4D-4C3B-4F78-BBC7-A48457F41391}" dt="2019-09-24T21:09:14.831" v="22" actId="1076"/>
          <ac:picMkLst>
            <pc:docMk/>
            <pc:sldMk cId="3276675600" sldId="368"/>
            <ac:picMk id="5" creationId="{889A86FD-4C9E-4724-BDCC-09B94FFE0AF0}"/>
          </ac:picMkLst>
        </pc:picChg>
      </pc:sldChg>
      <pc:sldChg chg="modSp">
        <pc:chgData name="Benoît Sautière" userId="2359b55f-0edc-4c70-b23d-a1fa406f7584" providerId="ADAL" clId="{F2A8BC4D-4C3B-4F78-BBC7-A48457F41391}" dt="2019-09-24T21:12:46.913" v="32" actId="20577"/>
        <pc:sldMkLst>
          <pc:docMk/>
          <pc:sldMk cId="3346207705" sldId="370"/>
        </pc:sldMkLst>
        <pc:spChg chg="mod">
          <ac:chgData name="Benoît Sautière" userId="2359b55f-0edc-4c70-b23d-a1fa406f7584" providerId="ADAL" clId="{F2A8BC4D-4C3B-4F78-BBC7-A48457F41391}" dt="2019-09-24T21:12:46.913" v="32" actId="20577"/>
          <ac:spMkLst>
            <pc:docMk/>
            <pc:sldMk cId="3346207705" sldId="370"/>
            <ac:spMk id="3" creationId="{C4133E1B-93BC-4F96-BF95-0EE31499D5A1}"/>
          </ac:spMkLst>
        </pc:spChg>
      </pc:sldChg>
      <pc:sldChg chg="modSp">
        <pc:chgData name="Benoît Sautière" userId="2359b55f-0edc-4c70-b23d-a1fa406f7584" providerId="ADAL" clId="{F2A8BC4D-4C3B-4F78-BBC7-A48457F41391}" dt="2019-09-24T21:15:37.650" v="33" actId="12"/>
        <pc:sldMkLst>
          <pc:docMk/>
          <pc:sldMk cId="1487212736" sldId="378"/>
        </pc:sldMkLst>
        <pc:spChg chg="mod">
          <ac:chgData name="Benoît Sautière" userId="2359b55f-0edc-4c70-b23d-a1fa406f7584" providerId="ADAL" clId="{F2A8BC4D-4C3B-4F78-BBC7-A48457F41391}" dt="2019-09-24T21:15:37.650" v="33" actId="12"/>
          <ac:spMkLst>
            <pc:docMk/>
            <pc:sldMk cId="1487212736" sldId="378"/>
            <ac:spMk id="3" creationId="{C4133E1B-93BC-4F96-BF95-0EE31499D5A1}"/>
          </ac:spMkLst>
        </pc:spChg>
      </pc:sldChg>
      <pc:sldChg chg="modSp add">
        <pc:chgData name="Benoît Sautière" userId="2359b55f-0edc-4c70-b23d-a1fa406f7584" providerId="ADAL" clId="{F2A8BC4D-4C3B-4F78-BBC7-A48457F41391}" dt="2019-09-29T17:55:48.887" v="50" actId="20577"/>
        <pc:sldMkLst>
          <pc:docMk/>
          <pc:sldMk cId="1351186676" sldId="385"/>
        </pc:sldMkLst>
        <pc:spChg chg="mod">
          <ac:chgData name="Benoît Sautière" userId="2359b55f-0edc-4c70-b23d-a1fa406f7584" providerId="ADAL" clId="{F2A8BC4D-4C3B-4F78-BBC7-A48457F41391}" dt="2019-09-29T17:55:48.887" v="50" actId="20577"/>
          <ac:spMkLst>
            <pc:docMk/>
            <pc:sldMk cId="1351186676" sldId="385"/>
            <ac:spMk id="6" creationId="{9BF22634-2A05-4E20-BFCC-EC06AA0B86F9}"/>
          </ac:spMkLst>
        </pc:spChg>
      </pc:sldChg>
      <pc:sldChg chg="add del">
        <pc:chgData name="Benoît Sautière" userId="2359b55f-0edc-4c70-b23d-a1fa406f7584" providerId="ADAL" clId="{F2A8BC4D-4C3B-4F78-BBC7-A48457F41391}" dt="2019-10-02T10:51:35.458" v="56" actId="2696"/>
        <pc:sldMkLst>
          <pc:docMk/>
          <pc:sldMk cId="36808127" sldId="386"/>
        </pc:sldMkLst>
      </pc:sldChg>
      <pc:sldChg chg="add del">
        <pc:chgData name="Benoît Sautière" userId="2359b55f-0edc-4c70-b23d-a1fa406f7584" providerId="ADAL" clId="{F2A8BC4D-4C3B-4F78-BBC7-A48457F41391}" dt="2019-10-02T10:51:51.991" v="58" actId="2696"/>
        <pc:sldMkLst>
          <pc:docMk/>
          <pc:sldMk cId="467810723" sldId="386"/>
        </pc:sldMkLst>
      </pc:sldChg>
      <pc:sldChg chg="add del">
        <pc:chgData name="Benoît Sautière" userId="2359b55f-0edc-4c70-b23d-a1fa406f7584" providerId="ADAL" clId="{F2A8BC4D-4C3B-4F78-BBC7-A48457F41391}" dt="2019-10-02T10:50:07.875" v="52"/>
        <pc:sldMkLst>
          <pc:docMk/>
          <pc:sldMk cId="2347007093" sldId="386"/>
        </pc:sldMkLst>
      </pc:sldChg>
      <pc:sldChg chg="add del">
        <pc:chgData name="Benoît Sautière" userId="2359b55f-0edc-4c70-b23d-a1fa406f7584" providerId="ADAL" clId="{F2A8BC4D-4C3B-4F78-BBC7-A48457F41391}" dt="2019-10-02T10:50:51.697" v="54" actId="2696"/>
        <pc:sldMkLst>
          <pc:docMk/>
          <pc:sldMk cId="4083398311" sldId="386"/>
        </pc:sldMkLst>
      </pc:sldChg>
      <pc:sldChg chg="add">
        <pc:chgData name="Benoît Sautière" userId="2359b55f-0edc-4c70-b23d-a1fa406f7584" providerId="ADAL" clId="{F2A8BC4D-4C3B-4F78-BBC7-A48457F41391}" dt="2019-10-02T10:51:56.307" v="59"/>
        <pc:sldMkLst>
          <pc:docMk/>
          <pc:sldMk cId="4097809653" sldId="386"/>
        </pc:sldMkLst>
      </pc:sldChg>
    </pc:docChg>
  </pc:docChgLst>
  <pc:docChgLst>
    <pc:chgData name="Stephane van gulick" userId="74004649a2eae296" providerId="LiveId" clId="{0DCAEFB2-6835-4E6B-9BDA-26396ACDDF72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79B75E-0185-4EAD-9997-03D1492D9F5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56C95A0-896E-4F20-8E81-CE21B5609D27}">
      <dgm:prSet phldrT="[Texte]"/>
      <dgm:spPr/>
      <dgm:t>
        <a:bodyPr/>
        <a:lstStyle/>
        <a:p>
          <a:r>
            <a:rPr lang="en-US" dirty="0"/>
            <a:t>BLD</a:t>
          </a:r>
        </a:p>
      </dgm:t>
    </dgm:pt>
    <dgm:pt modelId="{95EBF06D-9C62-4F40-8170-0C22F5A2082A}" type="parTrans" cxnId="{CD690EDE-BEDE-4B5C-8594-FC1792E0B6E4}">
      <dgm:prSet/>
      <dgm:spPr/>
      <dgm:t>
        <a:bodyPr/>
        <a:lstStyle/>
        <a:p>
          <a:endParaRPr lang="en-US"/>
        </a:p>
      </dgm:t>
    </dgm:pt>
    <dgm:pt modelId="{A0E06D28-BA60-4463-9941-D2638C4C0C9B}" type="sibTrans" cxnId="{CD690EDE-BEDE-4B5C-8594-FC1792E0B6E4}">
      <dgm:prSet/>
      <dgm:spPr/>
      <dgm:t>
        <a:bodyPr/>
        <a:lstStyle/>
        <a:p>
          <a:endParaRPr lang="en-US"/>
        </a:p>
      </dgm:t>
    </dgm:pt>
    <dgm:pt modelId="{A3B375A1-DB55-45AA-B4C5-4953C335A86A}">
      <dgm:prSet phldrT="[Texte]"/>
      <dgm:spPr/>
      <dgm:t>
        <a:bodyPr/>
        <a:lstStyle/>
        <a:p>
          <a:r>
            <a:rPr lang="en-US" dirty="0"/>
            <a:t>UAT</a:t>
          </a:r>
        </a:p>
      </dgm:t>
    </dgm:pt>
    <dgm:pt modelId="{768DFD3D-A424-405F-86A5-78F9710D18A8}" type="parTrans" cxnId="{5DA4EBEC-E10B-4232-A201-2698205EE201}">
      <dgm:prSet/>
      <dgm:spPr/>
      <dgm:t>
        <a:bodyPr/>
        <a:lstStyle/>
        <a:p>
          <a:endParaRPr lang="en-US"/>
        </a:p>
      </dgm:t>
    </dgm:pt>
    <dgm:pt modelId="{1133569B-0002-418C-B26E-FACCA103115C}" type="sibTrans" cxnId="{5DA4EBEC-E10B-4232-A201-2698205EE201}">
      <dgm:prSet/>
      <dgm:spPr/>
      <dgm:t>
        <a:bodyPr/>
        <a:lstStyle/>
        <a:p>
          <a:endParaRPr lang="en-US"/>
        </a:p>
      </dgm:t>
    </dgm:pt>
    <dgm:pt modelId="{C8E30BC4-EB2A-4EB9-8116-A6AD47FA3B75}">
      <dgm:prSet phldrT="[Texte]"/>
      <dgm:spPr/>
      <dgm:t>
        <a:bodyPr/>
        <a:lstStyle/>
        <a:p>
          <a:r>
            <a:rPr lang="en-US" dirty="0"/>
            <a:t>DEV</a:t>
          </a:r>
        </a:p>
      </dgm:t>
    </dgm:pt>
    <dgm:pt modelId="{3B66840A-502B-4B75-9D3C-E5633BB2284C}" type="parTrans" cxnId="{22442F70-C215-4BCE-9005-59660364B12F}">
      <dgm:prSet/>
      <dgm:spPr/>
      <dgm:t>
        <a:bodyPr/>
        <a:lstStyle/>
        <a:p>
          <a:endParaRPr lang="en-US"/>
        </a:p>
      </dgm:t>
    </dgm:pt>
    <dgm:pt modelId="{42E3C197-ECAF-42C7-B18E-06EBC811085D}" type="sibTrans" cxnId="{22442F70-C215-4BCE-9005-59660364B12F}">
      <dgm:prSet/>
      <dgm:spPr/>
      <dgm:t>
        <a:bodyPr/>
        <a:lstStyle/>
        <a:p>
          <a:endParaRPr lang="en-US"/>
        </a:p>
      </dgm:t>
    </dgm:pt>
    <dgm:pt modelId="{E00C90E6-6DEF-4ED9-888F-69578CA241AC}">
      <dgm:prSet phldrT="[Texte]"/>
      <dgm:spPr/>
      <dgm:t>
        <a:bodyPr/>
        <a:lstStyle/>
        <a:p>
          <a:r>
            <a:rPr lang="en-US" dirty="0"/>
            <a:t>PROD</a:t>
          </a:r>
        </a:p>
      </dgm:t>
    </dgm:pt>
    <dgm:pt modelId="{6DC23D06-217B-4775-82AF-DDBAA328433A}" type="parTrans" cxnId="{10E4B714-C27D-4D5E-9C53-A96CB7CEC3F6}">
      <dgm:prSet/>
      <dgm:spPr/>
      <dgm:t>
        <a:bodyPr/>
        <a:lstStyle/>
        <a:p>
          <a:endParaRPr lang="en-US"/>
        </a:p>
      </dgm:t>
    </dgm:pt>
    <dgm:pt modelId="{C23BA125-3C96-4360-9A4A-89295C8095E1}" type="sibTrans" cxnId="{10E4B714-C27D-4D5E-9C53-A96CB7CEC3F6}">
      <dgm:prSet/>
      <dgm:spPr/>
      <dgm:t>
        <a:bodyPr/>
        <a:lstStyle/>
        <a:p>
          <a:endParaRPr lang="en-US"/>
        </a:p>
      </dgm:t>
    </dgm:pt>
    <dgm:pt modelId="{2D54597F-FA5C-40BC-AB49-A05C3B490A5C}" type="pres">
      <dgm:prSet presAssocID="{9A79B75E-0185-4EAD-9997-03D1492D9F50}" presName="Name0" presStyleCnt="0">
        <dgm:presLayoutVars>
          <dgm:dir/>
          <dgm:animLvl val="lvl"/>
          <dgm:resizeHandles val="exact"/>
        </dgm:presLayoutVars>
      </dgm:prSet>
      <dgm:spPr/>
    </dgm:pt>
    <dgm:pt modelId="{F068FBE6-2423-4197-A056-573F4D0CCFC3}" type="pres">
      <dgm:prSet presAssocID="{556C95A0-896E-4F20-8E81-CE21B5609D2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23D2547-93A2-4ED9-9199-8703E9022547}" type="pres">
      <dgm:prSet presAssocID="{A0E06D28-BA60-4463-9941-D2638C4C0C9B}" presName="parTxOnlySpace" presStyleCnt="0"/>
      <dgm:spPr/>
    </dgm:pt>
    <dgm:pt modelId="{08243CB8-691D-4269-AAEB-666B21D66426}" type="pres">
      <dgm:prSet presAssocID="{A3B375A1-DB55-45AA-B4C5-4953C335A86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33BA65D-ED9E-4BAA-83B1-C6C3F70DC5E3}" type="pres">
      <dgm:prSet presAssocID="{1133569B-0002-418C-B26E-FACCA103115C}" presName="parTxOnlySpace" presStyleCnt="0"/>
      <dgm:spPr/>
    </dgm:pt>
    <dgm:pt modelId="{F43C80CE-4FA1-4556-B81F-21D7C559DDF9}" type="pres">
      <dgm:prSet presAssocID="{C8E30BC4-EB2A-4EB9-8116-A6AD47FA3B7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1DD86E3-DB72-4EBA-8081-7D3D35F269EF}" type="pres">
      <dgm:prSet presAssocID="{42E3C197-ECAF-42C7-B18E-06EBC811085D}" presName="parTxOnlySpace" presStyleCnt="0"/>
      <dgm:spPr/>
    </dgm:pt>
    <dgm:pt modelId="{1C62B788-3E40-44BB-9DCC-522D0081852E}" type="pres">
      <dgm:prSet presAssocID="{E00C90E6-6DEF-4ED9-888F-69578CA241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0E4B714-C27D-4D5E-9C53-A96CB7CEC3F6}" srcId="{9A79B75E-0185-4EAD-9997-03D1492D9F50}" destId="{E00C90E6-6DEF-4ED9-888F-69578CA241AC}" srcOrd="3" destOrd="0" parTransId="{6DC23D06-217B-4775-82AF-DDBAA328433A}" sibTransId="{C23BA125-3C96-4360-9A4A-89295C8095E1}"/>
    <dgm:cxn modelId="{27D8531B-9230-45BA-BE72-E10B98993487}" type="presOf" srcId="{9A79B75E-0185-4EAD-9997-03D1492D9F50}" destId="{2D54597F-FA5C-40BC-AB49-A05C3B490A5C}" srcOrd="0" destOrd="0" presId="urn:microsoft.com/office/officeart/2005/8/layout/chevron1"/>
    <dgm:cxn modelId="{7F4FF94F-87EF-4AB4-9F6D-E20BE756B2DD}" type="presOf" srcId="{C8E30BC4-EB2A-4EB9-8116-A6AD47FA3B75}" destId="{F43C80CE-4FA1-4556-B81F-21D7C559DDF9}" srcOrd="0" destOrd="0" presId="urn:microsoft.com/office/officeart/2005/8/layout/chevron1"/>
    <dgm:cxn modelId="{22442F70-C215-4BCE-9005-59660364B12F}" srcId="{9A79B75E-0185-4EAD-9997-03D1492D9F50}" destId="{C8E30BC4-EB2A-4EB9-8116-A6AD47FA3B75}" srcOrd="2" destOrd="0" parTransId="{3B66840A-502B-4B75-9D3C-E5633BB2284C}" sibTransId="{42E3C197-ECAF-42C7-B18E-06EBC811085D}"/>
    <dgm:cxn modelId="{C7EA5385-478B-48B8-A1A2-BD7A526D6E6E}" type="presOf" srcId="{556C95A0-896E-4F20-8E81-CE21B5609D27}" destId="{F068FBE6-2423-4197-A056-573F4D0CCFC3}" srcOrd="0" destOrd="0" presId="urn:microsoft.com/office/officeart/2005/8/layout/chevron1"/>
    <dgm:cxn modelId="{E6D8E48E-6C41-409C-A48C-7F7CF6D5B0D7}" type="presOf" srcId="{A3B375A1-DB55-45AA-B4C5-4953C335A86A}" destId="{08243CB8-691D-4269-AAEB-666B21D66426}" srcOrd="0" destOrd="0" presId="urn:microsoft.com/office/officeart/2005/8/layout/chevron1"/>
    <dgm:cxn modelId="{CD690EDE-BEDE-4B5C-8594-FC1792E0B6E4}" srcId="{9A79B75E-0185-4EAD-9997-03D1492D9F50}" destId="{556C95A0-896E-4F20-8E81-CE21B5609D27}" srcOrd="0" destOrd="0" parTransId="{95EBF06D-9C62-4F40-8170-0C22F5A2082A}" sibTransId="{A0E06D28-BA60-4463-9941-D2638C4C0C9B}"/>
    <dgm:cxn modelId="{2E7E44EB-9394-4D6E-A0CE-C8ED2B198931}" type="presOf" srcId="{E00C90E6-6DEF-4ED9-888F-69578CA241AC}" destId="{1C62B788-3E40-44BB-9DCC-522D0081852E}" srcOrd="0" destOrd="0" presId="urn:microsoft.com/office/officeart/2005/8/layout/chevron1"/>
    <dgm:cxn modelId="{5DA4EBEC-E10B-4232-A201-2698205EE201}" srcId="{9A79B75E-0185-4EAD-9997-03D1492D9F50}" destId="{A3B375A1-DB55-45AA-B4C5-4953C335A86A}" srcOrd="1" destOrd="0" parTransId="{768DFD3D-A424-405F-86A5-78F9710D18A8}" sibTransId="{1133569B-0002-418C-B26E-FACCA103115C}"/>
    <dgm:cxn modelId="{F89F82AB-4FD2-4526-86AB-ECDB64EAC3AD}" type="presParOf" srcId="{2D54597F-FA5C-40BC-AB49-A05C3B490A5C}" destId="{F068FBE6-2423-4197-A056-573F4D0CCFC3}" srcOrd="0" destOrd="0" presId="urn:microsoft.com/office/officeart/2005/8/layout/chevron1"/>
    <dgm:cxn modelId="{B4D151E2-2A39-4691-B493-C4E455A1E83A}" type="presParOf" srcId="{2D54597F-FA5C-40BC-AB49-A05C3B490A5C}" destId="{223D2547-93A2-4ED9-9199-8703E9022547}" srcOrd="1" destOrd="0" presId="urn:microsoft.com/office/officeart/2005/8/layout/chevron1"/>
    <dgm:cxn modelId="{688F074B-D075-4535-9BBD-9B4EAD27CF7C}" type="presParOf" srcId="{2D54597F-FA5C-40BC-AB49-A05C3B490A5C}" destId="{08243CB8-691D-4269-AAEB-666B21D66426}" srcOrd="2" destOrd="0" presId="urn:microsoft.com/office/officeart/2005/8/layout/chevron1"/>
    <dgm:cxn modelId="{B594B137-B811-493D-BAE5-0031025CFA1F}" type="presParOf" srcId="{2D54597F-FA5C-40BC-AB49-A05C3B490A5C}" destId="{233BA65D-ED9E-4BAA-83B1-C6C3F70DC5E3}" srcOrd="3" destOrd="0" presId="urn:microsoft.com/office/officeart/2005/8/layout/chevron1"/>
    <dgm:cxn modelId="{9BFD4F7D-1749-4C8F-9180-FC8B1F7B2AD8}" type="presParOf" srcId="{2D54597F-FA5C-40BC-AB49-A05C3B490A5C}" destId="{F43C80CE-4FA1-4556-B81F-21D7C559DDF9}" srcOrd="4" destOrd="0" presId="urn:microsoft.com/office/officeart/2005/8/layout/chevron1"/>
    <dgm:cxn modelId="{223000D4-E43F-4041-BE2A-80C2BB4A34A1}" type="presParOf" srcId="{2D54597F-FA5C-40BC-AB49-A05C3B490A5C}" destId="{71DD86E3-DB72-4EBA-8081-7D3D35F269EF}" srcOrd="5" destOrd="0" presId="urn:microsoft.com/office/officeart/2005/8/layout/chevron1"/>
    <dgm:cxn modelId="{F31205FD-2AB8-4471-B2BD-1A3A4BF3491A}" type="presParOf" srcId="{2D54597F-FA5C-40BC-AB49-A05C3B490A5C}" destId="{1C62B788-3E40-44BB-9DCC-522D0081852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8FBE6-2423-4197-A056-573F4D0CCFC3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BLD</a:t>
          </a:r>
        </a:p>
      </dsp:txBody>
      <dsp:txXfrm>
        <a:off x="442714" y="2270389"/>
        <a:ext cx="1316831" cy="877887"/>
      </dsp:txXfrm>
    </dsp:sp>
    <dsp:sp modelId="{08243CB8-691D-4269-AAEB-666B21D66426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UAT</a:t>
          </a:r>
        </a:p>
      </dsp:txBody>
      <dsp:txXfrm>
        <a:off x="2417961" y="2270389"/>
        <a:ext cx="1316831" cy="877887"/>
      </dsp:txXfrm>
    </dsp:sp>
    <dsp:sp modelId="{F43C80CE-4FA1-4556-B81F-21D7C559DDF9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DEV</a:t>
          </a:r>
        </a:p>
      </dsp:txBody>
      <dsp:txXfrm>
        <a:off x="4393208" y="2270389"/>
        <a:ext cx="1316831" cy="877887"/>
      </dsp:txXfrm>
    </dsp:sp>
    <dsp:sp modelId="{1C62B788-3E40-44BB-9DCC-522D0081852E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PROD</a:t>
          </a:r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2E0FDB-9D15-49D8-89D6-527017F1D9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1CC9-3E18-48F8-B0AE-46CAC6084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87178-32C6-4B86-9B80-E1908322CE53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19126-D499-4C56-83F3-AC99298F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535-B2A7-4B93-8DB7-66DBD00045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A4C59-4CFF-4847-B51B-857555A1DB2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78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6E80C-2F02-41B9-9B05-3BE09DAE996D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BD7D5-A1AC-4AF3-9563-59F80BF224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2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04293"/>
            <a:ext cx="4408774" cy="1253502"/>
            <a:chOff x="4254033" y="4682324"/>
            <a:chExt cx="4114801" cy="11490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053" y="4682324"/>
              <a:ext cx="3664780" cy="1146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80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1733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51870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9897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22038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937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80626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40517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26436"/>
            <a:ext cx="4408774" cy="1231360"/>
            <a:chOff x="4254033" y="4702622"/>
            <a:chExt cx="4114801" cy="112880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1053" y="4738250"/>
              <a:ext cx="3664780" cy="1034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859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57" y="4704154"/>
            <a:ext cx="2514599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921" y="3089234"/>
            <a:ext cx="4019550" cy="1155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BE77A-1B51-4E2A-8350-2605C547D1C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02" y="4890106"/>
            <a:ext cx="885395" cy="885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1E96BB-A3D2-4671-8F9E-EE76BD2E21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52" y="4596542"/>
            <a:ext cx="3048091" cy="13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3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76074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83" y="4259824"/>
            <a:ext cx="2284899" cy="114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21" y="3038173"/>
            <a:ext cx="401955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1560004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607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747749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0604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84527"/>
            <a:ext cx="9456166" cy="645414"/>
            <a:chOff x="939586" y="6177339"/>
            <a:chExt cx="9851189" cy="670557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638854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579056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22109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782360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115689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828998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88971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999559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17097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170937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06045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48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740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5167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55046"/>
            <a:ext cx="9456166" cy="704376"/>
            <a:chOff x="939586" y="6146710"/>
            <a:chExt cx="9851189" cy="731816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40428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0638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0561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2" r:id="rId3"/>
    <p:sldLayoutId id="2147483665" r:id="rId4"/>
    <p:sldLayoutId id="2147483663" r:id="rId5"/>
    <p:sldLayoutId id="2147483660" r:id="rId6"/>
    <p:sldLayoutId id="2147483649" r:id="rId7"/>
    <p:sldLayoutId id="2147483650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witter.com/BenoitSautier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5EC13D-DEDE-4C1A-BC82-B5DC649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Azure à grande échelle avec PowerShell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43180B-2A9A-4917-B222-9B89306AD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Comment gérer 300 souscriptions avec </a:t>
            </a:r>
            <a:r>
              <a:rPr lang="fr-FR" dirty="0" err="1"/>
              <a:t>Powershell</a:t>
            </a:r>
            <a:endParaRPr lang="fr-FR" dirty="0"/>
          </a:p>
          <a:p>
            <a:r>
              <a:rPr lang="en-US" dirty="0">
                <a:hlinkClick r:id="rId2"/>
              </a:rPr>
              <a:t>https://twitter.com/BenoitSautiere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83AF-89BB-4912-9111-FBDCEF9F28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  <p:pic>
        <p:nvPicPr>
          <p:cNvPr id="8" name="Image 7" descr="Une image contenant animal&#10;&#10;Description générée automatiquement">
            <a:extLst>
              <a:ext uri="{FF2B5EF4-FFF2-40B4-BE49-F238E27FC236}">
                <a16:creationId xmlns:a16="http://schemas.microsoft.com/office/drawing/2014/main" id="{0E6C7D5E-1917-4E86-A4F5-951D6D0F2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1" y="2712323"/>
            <a:ext cx="42868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2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A0E24-DF86-4510-8A6F-1C195CA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22634-2A05-4E20-BFCC-EC06AA0B8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Industrialiser nos souscriptions avec </a:t>
            </a:r>
            <a:r>
              <a:rPr lang="fr-FR" dirty="0" err="1"/>
              <a:t>Blueprints</a:t>
            </a:r>
            <a:r>
              <a:rPr lang="fr-FR" dirty="0"/>
              <a:t> et Azure Policy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2C00F-FA2B-4865-9ADE-BFF30619B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71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Contenu</a:t>
            </a:r>
            <a:r>
              <a:rPr lang="en-US" dirty="0"/>
              <a:t> </a:t>
            </a:r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PowerShell pour importer </a:t>
            </a:r>
            <a:r>
              <a:rPr lang="en-US" dirty="0" err="1"/>
              <a:t>une</a:t>
            </a:r>
            <a:r>
              <a:rPr lang="en-US" dirty="0"/>
              <a:t> Azure Policy</a:t>
            </a:r>
          </a:p>
          <a:p>
            <a:r>
              <a:rPr lang="en-US" dirty="0"/>
              <a:t>Demo PowerShell pour assigner </a:t>
            </a:r>
            <a:r>
              <a:rPr lang="en-US" dirty="0" err="1"/>
              <a:t>une</a:t>
            </a:r>
            <a:r>
              <a:rPr lang="en-US" dirty="0"/>
              <a:t> Azure Policy</a:t>
            </a:r>
          </a:p>
          <a:p>
            <a:r>
              <a:rPr lang="en-US" dirty="0"/>
              <a:t>Demo PowerShell pour importer un </a:t>
            </a:r>
            <a:r>
              <a:rPr lang="en-US" dirty="0" err="1"/>
              <a:t>BluePrint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206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ED8EE4-BDCE-4E78-B900-7DD38DE4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2BADA-307D-4300-B726-EB7754623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</a:t>
            </a:r>
            <a:r>
              <a:rPr lang="en-US" dirty="0" err="1"/>
              <a:t>oui</a:t>
            </a:r>
            <a:r>
              <a:rPr lang="en-US" dirty="0"/>
              <a:t> </a:t>
            </a:r>
            <a:r>
              <a:rPr lang="en-US" dirty="0" err="1"/>
              <a:t>mais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4F437-3946-4916-81F2-D667F0824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954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Choix du moteur </a:t>
            </a:r>
          </a:p>
          <a:p>
            <a:r>
              <a:rPr lang="fr-FR" sz="2600" dirty="0"/>
              <a:t>Garantir la conformité dans </a:t>
            </a:r>
            <a:r>
              <a:rPr lang="fr-FR" sz="2600" u="sng" dirty="0"/>
              <a:t>chaque</a:t>
            </a:r>
            <a:r>
              <a:rPr lang="fr-FR" sz="2600" dirty="0"/>
              <a:t> souscription</a:t>
            </a:r>
          </a:p>
          <a:p>
            <a:r>
              <a:rPr lang="fr-FR" sz="2600" dirty="0"/>
              <a:t>Automation Versus Azure </a:t>
            </a:r>
            <a:r>
              <a:rPr lang="fr-FR" sz="2600" dirty="0" err="1"/>
              <a:t>Function</a:t>
            </a:r>
            <a:endParaRPr lang="fr-FR" sz="2600" dirty="0"/>
          </a:p>
          <a:p>
            <a:pPr marL="0" indent="0">
              <a:buNone/>
            </a:pPr>
            <a:r>
              <a:rPr lang="fr-FR" dirty="0"/>
              <a:t>Points attention</a:t>
            </a:r>
          </a:p>
          <a:p>
            <a:r>
              <a:rPr lang="fr-FR" sz="2600" dirty="0"/>
              <a:t>Attention sécurisation Automation</a:t>
            </a:r>
          </a:p>
          <a:p>
            <a:r>
              <a:rPr lang="fr-FR" sz="2600" dirty="0"/>
              <a:t>Durée d’exécution </a:t>
            </a:r>
            <a:r>
              <a:rPr lang="fr-FR" sz="2600" dirty="0" err="1"/>
              <a:t>Runbook</a:t>
            </a:r>
            <a:endParaRPr lang="fr-FR" sz="2600" dirty="0"/>
          </a:p>
          <a:p>
            <a:r>
              <a:rPr lang="fr-FR" sz="2600" dirty="0"/>
              <a:t>Segmentation des secrets</a:t>
            </a:r>
          </a:p>
          <a:p>
            <a:r>
              <a:rPr lang="fr-FR" sz="2600" dirty="0"/>
              <a:t>Rotation des secrets</a:t>
            </a:r>
          </a:p>
          <a:p>
            <a:r>
              <a:rPr lang="fr-FR" sz="2600" dirty="0"/>
              <a:t>Gestion des erreurs </a:t>
            </a:r>
            <a:r>
              <a:rPr lang="fr-FR" sz="1700" dirty="0"/>
              <a:t>(</a:t>
            </a:r>
            <a:r>
              <a:rPr lang="fr-FR" sz="1700" dirty="0" err="1"/>
              <a:t>Completed</a:t>
            </a:r>
            <a:r>
              <a:rPr lang="fr-FR" sz="1700" dirty="0"/>
              <a:t> but </a:t>
            </a:r>
            <a:r>
              <a:rPr lang="fr-FR" sz="1700" dirty="0" err="1"/>
              <a:t>failed</a:t>
            </a:r>
            <a:r>
              <a:rPr lang="fr-FR" sz="1700" dirty="0"/>
              <a:t>)</a:t>
            </a:r>
          </a:p>
          <a:p>
            <a:r>
              <a:rPr lang="fr-FR" sz="2600" dirty="0" err="1"/>
              <a:t>Get-AzContextAutoSaveSettings</a:t>
            </a:r>
            <a:endParaRPr lang="fr-FR" sz="2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816908-6771-4014-8DED-8FDBD74E9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38" y="2806915"/>
            <a:ext cx="6062080" cy="33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Besoin d’un référentiel</a:t>
            </a:r>
          </a:p>
          <a:p>
            <a:r>
              <a:rPr lang="fr-FR" dirty="0"/>
              <a:t>Simple, évolutif, dynamique</a:t>
            </a:r>
          </a:p>
          <a:p>
            <a:r>
              <a:rPr lang="fr-FR" dirty="0"/>
              <a:t>Prenant en charge</a:t>
            </a:r>
          </a:p>
          <a:p>
            <a:pPr lvl="1"/>
            <a:r>
              <a:rPr lang="fr-FR" dirty="0"/>
              <a:t>Exceptions</a:t>
            </a:r>
          </a:p>
          <a:p>
            <a:pPr lvl="1"/>
            <a:r>
              <a:rPr lang="fr-FR" dirty="0" err="1"/>
              <a:t>Overides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Déployer</a:t>
            </a:r>
          </a:p>
          <a:p>
            <a:r>
              <a:rPr lang="fr-FR" dirty="0"/>
              <a:t>Par </a:t>
            </a:r>
            <a:r>
              <a:rPr lang="fr-FR" dirty="0" err="1"/>
              <a:t>wave</a:t>
            </a:r>
            <a:endParaRPr lang="fr-FR" dirty="0"/>
          </a:p>
          <a:p>
            <a:r>
              <a:rPr lang="fr-FR" dirty="0" err="1"/>
              <a:t>Prédéployer</a:t>
            </a:r>
            <a:endParaRPr lang="fr-FR" dirty="0"/>
          </a:p>
          <a:p>
            <a:r>
              <a:rPr lang="fr-FR" dirty="0"/>
              <a:t>Unitairement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A97A4D-322D-4287-BFF1-DC7C8B18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74" y="1170087"/>
            <a:ext cx="4557713" cy="2728913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C63F3C5-553B-4282-8709-D3E435B68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712652"/>
              </p:ext>
            </p:extLst>
          </p:nvPr>
        </p:nvGraphicFramePr>
        <p:xfrm>
          <a:off x="4064000" y="185303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>
            <a:extLst>
              <a:ext uri="{FF2B5EF4-FFF2-40B4-BE49-F238E27FC236}">
                <a16:creationId xmlns:a16="http://schemas.microsoft.com/office/drawing/2014/main" id="{746E4ACF-74E6-4EF1-9979-6A67A289064A}"/>
              </a:ext>
            </a:extLst>
          </p:cNvPr>
          <p:cNvSpPr/>
          <p:nvPr/>
        </p:nvSpPr>
        <p:spPr>
          <a:xfrm>
            <a:off x="4190556" y="5345661"/>
            <a:ext cx="593397" cy="642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Wave 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375FD-ECEB-43D3-9EDB-8D90FE4BF718}"/>
              </a:ext>
            </a:extLst>
          </p:cNvPr>
          <p:cNvSpPr>
            <a:spLocks noChangeAspect="1"/>
          </p:cNvSpPr>
          <p:nvPr/>
        </p:nvSpPr>
        <p:spPr>
          <a:xfrm>
            <a:off x="5021217" y="5123029"/>
            <a:ext cx="1022191" cy="979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Wave 2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A5F394F-3157-4C07-A45C-42D2D0B9B571}"/>
              </a:ext>
            </a:extLst>
          </p:cNvPr>
          <p:cNvSpPr>
            <a:spLocks noChangeAspect="1"/>
          </p:cNvSpPr>
          <p:nvPr/>
        </p:nvSpPr>
        <p:spPr>
          <a:xfrm>
            <a:off x="6374382" y="5037391"/>
            <a:ext cx="1252486" cy="1199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Wave 3</a:t>
            </a:r>
          </a:p>
        </p:txBody>
      </p:sp>
    </p:spTree>
    <p:extLst>
      <p:ext uri="{BB962C8B-B14F-4D97-AF65-F5344CB8AC3E}">
        <p14:creationId xmlns:p14="http://schemas.microsoft.com/office/powerpoint/2010/main" val="14872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 err="1"/>
              <a:t>Owner</a:t>
            </a:r>
            <a:r>
              <a:rPr lang="fr-FR" dirty="0"/>
              <a:t> Azure != Global </a:t>
            </a:r>
            <a:r>
              <a:rPr lang="fr-FR" dirty="0" err="1"/>
              <a:t>Administrator</a:t>
            </a:r>
            <a:r>
              <a:rPr lang="fr-FR" dirty="0"/>
              <a:t> Azure AD</a:t>
            </a:r>
          </a:p>
          <a:p>
            <a:pPr marL="0" indent="0">
              <a:buNone/>
            </a:pPr>
            <a:r>
              <a:rPr lang="fr-FR" dirty="0"/>
              <a:t>Isolation Azure AD </a:t>
            </a:r>
            <a:r>
              <a:rPr lang="fr-FR" dirty="0" err="1"/>
              <a:t>From</a:t>
            </a:r>
            <a:r>
              <a:rPr lang="fr-FR" dirty="0"/>
              <a:t> Azure </a:t>
            </a:r>
            <a:r>
              <a:rPr lang="fr-FR" dirty="0" err="1"/>
              <a:t>because</a:t>
            </a:r>
            <a:r>
              <a:rPr lang="fr-FR" dirty="0"/>
              <a:t> Office 365</a:t>
            </a:r>
          </a:p>
          <a:p>
            <a:r>
              <a:rPr lang="fr-FR" dirty="0"/>
              <a:t>Mais un Global Admin peut devenir </a:t>
            </a:r>
            <a:r>
              <a:rPr lang="fr-FR" dirty="0" err="1"/>
              <a:t>Owner</a:t>
            </a:r>
            <a:r>
              <a:rPr lang="fr-FR" dirty="0"/>
              <a:t> de vos souscriptions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défaut tout le monde peut enregistrer son application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Problèmes : </a:t>
            </a:r>
          </a:p>
          <a:p>
            <a:r>
              <a:rPr lang="fr-FR" dirty="0"/>
              <a:t>Multiples applications avec le même nom</a:t>
            </a:r>
          </a:p>
          <a:p>
            <a:r>
              <a:rPr lang="fr-FR" dirty="0"/>
              <a:t>Pas de respect de la charte de nommage</a:t>
            </a:r>
          </a:p>
          <a:p>
            <a:r>
              <a:rPr lang="fr-FR" dirty="0"/>
              <a:t>Risque de secrets en “</a:t>
            </a:r>
            <a:r>
              <a:rPr lang="fr-FR" dirty="0" err="1"/>
              <a:t>never</a:t>
            </a:r>
            <a:r>
              <a:rPr lang="fr-FR" dirty="0"/>
              <a:t> expires”</a:t>
            </a:r>
          </a:p>
          <a:p>
            <a:r>
              <a:rPr lang="fr-FR" dirty="0"/>
              <a:t>Tout n’est pas automatisable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05F358-3069-440C-A0BF-3357234D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388" y="2655834"/>
            <a:ext cx="6315075" cy="1057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A2967-0B6F-41FF-A8EE-058F30C3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88" y="4027113"/>
            <a:ext cx="20669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A0E24-DF86-4510-8A6F-1C195CA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22634-2A05-4E20-BFCC-EC06AA0B8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Industrialiser nos souscriptions avec Azure Automation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2C00F-FA2B-4865-9ADE-BFF30619B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1186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quotidien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Propager</a:t>
            </a:r>
            <a:r>
              <a:rPr lang="en-US" dirty="0"/>
              <a:t> la </a:t>
            </a:r>
            <a:r>
              <a:rPr lang="en-US" dirty="0" err="1"/>
              <a:t>gouvernance</a:t>
            </a:r>
            <a:r>
              <a:rPr lang="en-US" dirty="0"/>
              <a:t>,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vous</a:t>
            </a:r>
            <a:endParaRPr lang="en-US" dirty="0"/>
          </a:p>
          <a:p>
            <a:r>
              <a:rPr lang="en-US" dirty="0" err="1"/>
              <a:t>Maintenir</a:t>
            </a:r>
            <a:r>
              <a:rPr lang="en-US" dirty="0"/>
              <a:t> la </a:t>
            </a:r>
            <a:r>
              <a:rPr lang="en-US" dirty="0" err="1"/>
              <a:t>gouvernance</a:t>
            </a:r>
            <a:r>
              <a:rPr lang="en-US" dirty="0"/>
              <a:t>,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vous</a:t>
            </a:r>
            <a:endParaRPr lang="en-US" dirty="0"/>
          </a:p>
          <a:p>
            <a:r>
              <a:rPr lang="en-US" dirty="0"/>
              <a:t>Les services Azure ne </a:t>
            </a:r>
            <a:r>
              <a:rPr lang="en-US" dirty="0" err="1"/>
              <a:t>sont</a:t>
            </a:r>
            <a:r>
              <a:rPr lang="en-US" dirty="0"/>
              <a:t> pas “Secure by design”</a:t>
            </a:r>
          </a:p>
          <a:p>
            <a:r>
              <a:rPr lang="en-US" dirty="0"/>
              <a:t>Il </a:t>
            </a:r>
            <a:r>
              <a:rPr lang="en-US" dirty="0" err="1"/>
              <a:t>faudra</a:t>
            </a:r>
            <a:r>
              <a:rPr lang="en-US" dirty="0"/>
              <a:t> abandoner </a:t>
            </a:r>
            <a:r>
              <a:rPr lang="en-US" dirty="0" err="1"/>
              <a:t>certains</a:t>
            </a:r>
            <a:r>
              <a:rPr lang="en-US" dirty="0"/>
              <a:t> services</a:t>
            </a:r>
          </a:p>
          <a:p>
            <a:r>
              <a:rPr lang="en-US" dirty="0" err="1"/>
              <a:t>Gérer</a:t>
            </a:r>
            <a:r>
              <a:rPr lang="en-US" dirty="0"/>
              <a:t> les </a:t>
            </a:r>
            <a:r>
              <a:rPr lang="en-US" dirty="0" err="1"/>
              <a:t>dépendances</a:t>
            </a:r>
            <a:r>
              <a:rPr lang="en-US" dirty="0"/>
              <a:t> entre services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AB7381F-45AB-4BB6-BCA0-428E7B0C5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4" y="1564383"/>
            <a:ext cx="7582517" cy="46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ED8EE4-BDCE-4E78-B900-7DD38DE4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2BADA-307D-4300-B726-EB7754623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Gérer le Data </a:t>
            </a:r>
            <a:r>
              <a:rPr lang="fr-FR" dirty="0" err="1"/>
              <a:t>Leakage</a:t>
            </a:r>
            <a:r>
              <a:rPr lang="fr-FR" dirty="0"/>
              <a:t> dans Azure avec du PowerShell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4F437-3946-4916-81F2-D667F0824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914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problématiques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Industrialiser de multiples instances</a:t>
            </a:r>
          </a:p>
          <a:p>
            <a:r>
              <a:rPr lang="fr-FR" dirty="0"/>
              <a:t>Propager plusieurs configurations</a:t>
            </a:r>
          </a:p>
          <a:p>
            <a:pPr lvl="1"/>
            <a:r>
              <a:rPr lang="fr-FR" dirty="0"/>
              <a:t>Des règles génériques</a:t>
            </a:r>
          </a:p>
          <a:p>
            <a:pPr lvl="1"/>
            <a:r>
              <a:rPr lang="fr-FR" dirty="0"/>
              <a:t>Des règles applicables à un scope (souscription)</a:t>
            </a:r>
          </a:p>
          <a:p>
            <a:pPr lvl="1"/>
            <a:r>
              <a:rPr lang="fr-FR" dirty="0"/>
              <a:t>Des règles propres aux services consommés</a:t>
            </a:r>
          </a:p>
          <a:p>
            <a:pPr lvl="1"/>
            <a:r>
              <a:rPr lang="fr-FR" dirty="0"/>
              <a:t>L’accès aux ressources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Challenges</a:t>
            </a:r>
          </a:p>
          <a:p>
            <a:r>
              <a:rPr lang="fr-FR" dirty="0"/>
              <a:t>180 secondes de </a:t>
            </a:r>
            <a:r>
              <a:rPr lang="fr-FR" dirty="0" err="1"/>
              <a:t>processing</a:t>
            </a:r>
            <a:endParaRPr lang="fr-FR" dirty="0"/>
          </a:p>
          <a:p>
            <a:r>
              <a:rPr lang="fr-FR" dirty="0"/>
              <a:t>Maintient de </a:t>
            </a:r>
            <a:r>
              <a:rPr lang="fr-FR"/>
              <a:t>la cohérence</a:t>
            </a:r>
            <a:endParaRPr lang="fr-FR" dirty="0"/>
          </a:p>
          <a:p>
            <a:r>
              <a:rPr lang="fr-FR" dirty="0"/>
              <a:t>Risques de collisions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D5EF0B-6FA4-404D-8395-F03E88E9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12" y="309855"/>
            <a:ext cx="3166932" cy="5802501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486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8534003" cy="451669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fr-FR" dirty="0"/>
              <a:t>21 ans d’expérience</a:t>
            </a:r>
          </a:p>
          <a:p>
            <a:pPr marL="0" indent="0" algn="just">
              <a:buNone/>
            </a:pPr>
            <a:r>
              <a:rPr lang="fr-FR" dirty="0"/>
              <a:t>Culture dev à la base, j’ai rapidement migré vers l’infrastructure, pour aller progressivement des postes de travail aux serveurs, la messagerie, le Scripting puis la sécurité. </a:t>
            </a:r>
          </a:p>
          <a:p>
            <a:pPr marL="0" indent="0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/>
              <a:t>Mon expertise dans l’industrialisation m’a amené aux Cloud privés. Depuis quatre ans, j’aide mes clients à adopter les composants IaaS de la plateforme Microsoft Azure.</a:t>
            </a:r>
          </a:p>
          <a:p>
            <a:pPr marL="0" indent="0">
              <a:buNone/>
            </a:pPr>
            <a:r>
              <a:rPr lang="en-US" sz="2600" dirty="0"/>
              <a:t>Blog :   http://bsimplebydesign.azurewebsites.net</a:t>
            </a:r>
          </a:p>
          <a:p>
            <a:pPr marL="0" indent="0">
              <a:buNone/>
            </a:pPr>
            <a:r>
              <a:rPr lang="en-US" sz="2600" dirty="0"/>
              <a:t>	https://twitter.com/BenoitSautiere</a:t>
            </a:r>
          </a:p>
          <a:p>
            <a:pPr marL="0" indent="0">
              <a:buNone/>
            </a:pPr>
            <a:r>
              <a:rPr lang="en-US" sz="2600" dirty="0"/>
              <a:t>	https://github.com/Benoitsautierecellenza/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10" name="Image 9" descr="Une image contenant mur, personne, homme, intérieur&#10;&#10;Description générée automatiquement">
            <a:extLst>
              <a:ext uri="{FF2B5EF4-FFF2-40B4-BE49-F238E27FC236}">
                <a16:creationId xmlns:a16="http://schemas.microsoft.com/office/drawing/2014/main" id="{959C57A6-001F-40B1-921D-2890B5AD7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06" y="1411875"/>
            <a:ext cx="2819794" cy="3982006"/>
          </a:xfrm>
          <a:prstGeom prst="rect">
            <a:avLst/>
          </a:prstGeom>
        </p:spPr>
      </p:pic>
      <p:pic>
        <p:nvPicPr>
          <p:cNvPr id="11" name="Picture 2" descr="http://4.bp.blogspot.com/-OUfCsUCY3B4/VGgJCYMcsGI/AAAAAAAAIuQ/dyBpOE8ZilM/s230/mvp_logo.png">
            <a:extLst>
              <a:ext uri="{FF2B5EF4-FFF2-40B4-BE49-F238E27FC236}">
                <a16:creationId xmlns:a16="http://schemas.microsoft.com/office/drawing/2014/main" id="{EA0E95E7-4013-4FE2-AC5E-791E52AE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857" y="5481660"/>
            <a:ext cx="1141312" cy="52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microsoft certified trainer logo">
            <a:extLst>
              <a:ext uri="{FF2B5EF4-FFF2-40B4-BE49-F238E27FC236}">
                <a16:creationId xmlns:a16="http://schemas.microsoft.com/office/drawing/2014/main" id="{1DBC9BEE-ECBE-4433-9DEE-F5405B670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452" y="5444620"/>
            <a:ext cx="10668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signe&#10;&#10;Description générée automatiquement">
            <a:extLst>
              <a:ext uri="{FF2B5EF4-FFF2-40B4-BE49-F238E27FC236}">
                <a16:creationId xmlns:a16="http://schemas.microsoft.com/office/drawing/2014/main" id="{6C35EAC4-BAE0-4B76-A0D3-257737C37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18" y="5003986"/>
            <a:ext cx="417386" cy="417386"/>
          </a:xfrm>
          <a:prstGeom prst="rect">
            <a:avLst/>
          </a:prstGeom>
        </p:spPr>
      </p:pic>
      <p:pic>
        <p:nvPicPr>
          <p:cNvPr id="5" name="Image 4" descr="Une image contenant assiette&#10;&#10;Description générée automatiquement">
            <a:extLst>
              <a:ext uri="{FF2B5EF4-FFF2-40B4-BE49-F238E27FC236}">
                <a16:creationId xmlns:a16="http://schemas.microsoft.com/office/drawing/2014/main" id="{2100775A-B819-4569-8619-EA3057208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11" y="5458563"/>
            <a:ext cx="609600" cy="5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1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A0E24-DF86-4510-8A6F-1C195CA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22634-2A05-4E20-BFCC-EC06AA0B8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Industrialiser la gestion d’Azure Firewall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2C00F-FA2B-4865-9ADE-BFF30619B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32470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E59E5-266B-460C-8090-616D17EC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E3AAD-5C4E-4931-BDD0-80488DAF92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477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4B30-DD08-4388-9FB4-D9A9A5E234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09780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004B40-022C-49C5-A1C7-82CCC123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5B561-70F7-475E-A457-70981AFCF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2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Historiquement, nous souscriptions ressemblent à ça : </a:t>
            </a:r>
          </a:p>
          <a:p>
            <a:pPr algn="just"/>
            <a:r>
              <a:rPr lang="fr-FR" dirty="0"/>
              <a:t>Reprend la segmentation « On-</a:t>
            </a:r>
            <a:r>
              <a:rPr lang="fr-FR" dirty="0" err="1"/>
              <a:t>premises</a:t>
            </a:r>
            <a:r>
              <a:rPr lang="fr-FR" dirty="0"/>
              <a:t> »</a:t>
            </a:r>
          </a:p>
          <a:p>
            <a:pPr algn="just"/>
            <a:r>
              <a:rPr lang="fr-FR" dirty="0"/>
              <a:t>Limité dans la gestion des souscriptions Azure</a:t>
            </a:r>
          </a:p>
          <a:p>
            <a:pPr algn="just"/>
            <a:r>
              <a:rPr lang="fr-FR" dirty="0"/>
              <a:t>Implique de partager l’espace</a:t>
            </a:r>
          </a:p>
          <a:p>
            <a:pPr algn="just"/>
            <a:r>
              <a:rPr lang="fr-FR" dirty="0"/>
              <a:t>Gouvernance dite « Micro-Management »</a:t>
            </a:r>
          </a:p>
          <a:p>
            <a:pPr algn="just"/>
            <a:r>
              <a:rPr lang="fr-FR" dirty="0"/>
              <a:t>Refacturation des usages complexe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DAC43BD-C7D3-43B4-B61B-8D8734C1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270" y="1609875"/>
            <a:ext cx="3314115" cy="4365900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46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fr-FR" dirty="0"/>
              <a:t>Aujourd’hui on « </a:t>
            </a:r>
            <a:r>
              <a:rPr lang="fr-FR" dirty="0" err="1"/>
              <a:t>scale</a:t>
            </a:r>
            <a:r>
              <a:rPr lang="fr-FR" dirty="0"/>
              <a:t> » le nombre de souscriptions</a:t>
            </a:r>
          </a:p>
          <a:p>
            <a:pPr algn="just"/>
            <a:r>
              <a:rPr lang="fr-FR" dirty="0"/>
              <a:t>Séparation des populations en équipes / </a:t>
            </a:r>
            <a:r>
              <a:rPr lang="fr-FR" dirty="0" err="1"/>
              <a:t>Feature</a:t>
            </a:r>
            <a:r>
              <a:rPr lang="fr-FR" dirty="0"/>
              <a:t> team</a:t>
            </a:r>
          </a:p>
          <a:p>
            <a:pPr algn="just"/>
            <a:r>
              <a:rPr lang="fr-FR" dirty="0"/>
              <a:t>Segmentation par Management Group</a:t>
            </a:r>
          </a:p>
          <a:p>
            <a:pPr algn="just"/>
            <a:r>
              <a:rPr lang="fr-FR" dirty="0"/>
              <a:t>Mise à disposition de souscriptions « </a:t>
            </a:r>
            <a:r>
              <a:rPr lang="fr-FR" dirty="0" err="1"/>
              <a:t>Feature</a:t>
            </a:r>
            <a:r>
              <a:rPr lang="fr-FR" dirty="0"/>
              <a:t> »</a:t>
            </a:r>
          </a:p>
          <a:p>
            <a:pPr algn="just"/>
            <a:endParaRPr lang="fr-FR" dirty="0"/>
          </a:p>
          <a:p>
            <a:pPr marL="0" indent="0" algn="just">
              <a:buNone/>
            </a:pPr>
            <a:r>
              <a:rPr lang="fr-FR" dirty="0"/>
              <a:t>Objectifs</a:t>
            </a:r>
          </a:p>
          <a:p>
            <a:pPr algn="just"/>
            <a:r>
              <a:rPr lang="fr-FR" dirty="0"/>
              <a:t>Isoler les risques</a:t>
            </a:r>
          </a:p>
          <a:p>
            <a:pPr algn="just"/>
            <a:r>
              <a:rPr lang="fr-FR" dirty="0"/>
              <a:t>Apporter la lisibilité pour la facturation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06F259-B518-479A-B07B-A4BA1E6C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837" y="2166571"/>
            <a:ext cx="3820163" cy="4326300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8346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fr-FR" dirty="0"/>
              <a:t>La souscription Azure est un produit à industrialiser</a:t>
            </a:r>
          </a:p>
          <a:p>
            <a:pPr algn="just"/>
            <a:r>
              <a:rPr lang="fr-FR" dirty="0"/>
              <a:t>Grand nombre de souscriptions à gérer</a:t>
            </a:r>
          </a:p>
          <a:p>
            <a:pPr algn="just"/>
            <a:r>
              <a:rPr lang="fr-FR" dirty="0"/>
              <a:t>Objectif : Livrer des souscriptions « Under Control »</a:t>
            </a:r>
          </a:p>
          <a:p>
            <a:pPr algn="just"/>
            <a:endParaRPr lang="fr-FR" dirty="0"/>
          </a:p>
          <a:p>
            <a:pPr marL="0" indent="0" algn="just">
              <a:buNone/>
            </a:pPr>
            <a:r>
              <a:rPr lang="fr-FR" dirty="0"/>
              <a:t>Outils Azure : </a:t>
            </a:r>
          </a:p>
          <a:p>
            <a:pPr algn="just"/>
            <a:r>
              <a:rPr lang="fr-FR" dirty="0"/>
              <a:t>Policy</a:t>
            </a:r>
          </a:p>
          <a:p>
            <a:pPr algn="just"/>
            <a:r>
              <a:rPr lang="fr-FR" dirty="0" err="1"/>
              <a:t>BluePrint</a:t>
            </a:r>
            <a:endParaRPr lang="fr-FR" dirty="0"/>
          </a:p>
          <a:p>
            <a:pPr algn="just"/>
            <a:r>
              <a:rPr lang="fr-FR" dirty="0"/>
              <a:t>PowerShell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/>
              <a:t>Gouvernance : </a:t>
            </a:r>
            <a:r>
              <a:rPr lang="fr-FR" dirty="0" err="1"/>
              <a:t>BluePrint</a:t>
            </a:r>
            <a:r>
              <a:rPr lang="fr-FR" dirty="0"/>
              <a:t> + Policy + PowerShell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2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Cloud Control </a:t>
            </a:r>
            <a:r>
              <a:rPr lang="fr-FR" dirty="0" err="1"/>
              <a:t>Factory</a:t>
            </a:r>
            <a:endParaRPr lang="fr-FR" dirty="0"/>
          </a:p>
          <a:p>
            <a:pPr algn="just"/>
            <a:r>
              <a:rPr lang="fr-FR" dirty="0"/>
              <a:t>Créer des souscriptions</a:t>
            </a:r>
          </a:p>
          <a:p>
            <a:pPr algn="just"/>
            <a:r>
              <a:rPr lang="fr-FR" dirty="0"/>
              <a:t>Propager des </a:t>
            </a:r>
            <a:r>
              <a:rPr lang="fr-FR" dirty="0" err="1"/>
              <a:t>BluePrints</a:t>
            </a:r>
            <a:endParaRPr lang="fr-FR" dirty="0"/>
          </a:p>
          <a:p>
            <a:pPr algn="just"/>
            <a:r>
              <a:rPr lang="fr-FR" dirty="0"/>
              <a:t>Gérer le cycle de vie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FA7B8A-28F6-4932-A1A6-D884363B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15" y="1388637"/>
            <a:ext cx="7567285" cy="4080725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10" name="Image 9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7CB32A6B-7A04-4E18-BB94-D222FDBD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3778024"/>
            <a:ext cx="4000500" cy="22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Bien plus compliqué</a:t>
            </a:r>
          </a:p>
          <a:p>
            <a:pPr algn="just"/>
            <a:r>
              <a:rPr lang="fr-FR" dirty="0" err="1"/>
              <a:t>BluePrint</a:t>
            </a:r>
            <a:r>
              <a:rPr lang="fr-FR" dirty="0"/>
              <a:t> c’est </a:t>
            </a:r>
            <a:r>
              <a:rPr lang="fr-FR" dirty="0" err="1"/>
              <a:t>Preview</a:t>
            </a:r>
            <a:endParaRPr lang="fr-FR" dirty="0"/>
          </a:p>
          <a:p>
            <a:pPr algn="just"/>
            <a:r>
              <a:rPr lang="fr-FR" dirty="0"/>
              <a:t>Paralléliser c’est obligatoire</a:t>
            </a:r>
          </a:p>
          <a:p>
            <a:pPr algn="just"/>
            <a:r>
              <a:rPr lang="fr-FR" dirty="0"/>
              <a:t>Implique du Least-</a:t>
            </a:r>
            <a:r>
              <a:rPr lang="fr-FR" dirty="0" err="1"/>
              <a:t>Privilege</a:t>
            </a:r>
            <a:endParaRPr lang="fr-FR" dirty="0"/>
          </a:p>
          <a:p>
            <a:pPr lvl="1" algn="just"/>
            <a:r>
              <a:rPr lang="fr-FR" dirty="0"/>
              <a:t>Refondre les </a:t>
            </a:r>
            <a:r>
              <a:rPr lang="fr-FR" dirty="0" err="1"/>
              <a:t>Built-ins</a:t>
            </a:r>
            <a:r>
              <a:rPr lang="fr-FR" dirty="0"/>
              <a:t> </a:t>
            </a:r>
            <a:r>
              <a:rPr lang="fr-FR" dirty="0" err="1"/>
              <a:t>roles</a:t>
            </a:r>
            <a:endParaRPr lang="fr-FR" dirty="0"/>
          </a:p>
          <a:p>
            <a:pPr lvl="1" algn="just"/>
            <a:r>
              <a:rPr lang="fr-FR" dirty="0"/>
              <a:t>Interdire l’usage de « </a:t>
            </a:r>
            <a:r>
              <a:rPr lang="fr-FR" dirty="0" err="1"/>
              <a:t>Owner</a:t>
            </a:r>
            <a:r>
              <a:rPr lang="fr-FR" dirty="0"/>
              <a:t> »</a:t>
            </a:r>
          </a:p>
          <a:p>
            <a:pPr lvl="1" algn="just"/>
            <a:r>
              <a:rPr lang="fr-FR" dirty="0"/>
              <a:t>Bien scoper les utilisateurs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07CBF3-7D65-4551-9B4D-9F0D18CD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98" y="737031"/>
            <a:ext cx="6196602" cy="5608351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98D798-504B-49EB-B5AF-839BD94FA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291" y="309855"/>
            <a:ext cx="916409" cy="12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69D6-F259-48C1-A042-A50332DB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Commencer avec Azure Policy/</a:t>
            </a:r>
            <a:r>
              <a:rPr lang="en-US" dirty="0" err="1"/>
              <a:t>BluePrint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91C84-9626-40FB-BF47-F6410EB8D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4D0DD65-13F1-4E06-B1E2-A42B722B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1" y="3816411"/>
            <a:ext cx="5594985" cy="196024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A69BFA2-79A3-4F24-BC35-E15F41F9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2" y="1509031"/>
            <a:ext cx="5594985" cy="19773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F4F4B88-803A-4168-B0C9-A0660034B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38" y="1496250"/>
            <a:ext cx="5594985" cy="201168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F0E571-7AF6-425B-B407-C369BF9A7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38" y="3709939"/>
            <a:ext cx="5594985" cy="115443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4C7B6A2-D3E1-46FA-9FE9-E82706E4C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66" y="1509031"/>
            <a:ext cx="6061234" cy="3349466"/>
          </a:xfrm>
          <a:prstGeom prst="rect">
            <a:avLst/>
          </a:prstGeom>
        </p:spPr>
      </p:pic>
      <p:pic>
        <p:nvPicPr>
          <p:cNvPr id="5" name="Image 4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889A86FD-4C9E-4724-BDCC-09B94FFE0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65" y="1496250"/>
            <a:ext cx="5595766" cy="48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7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493</Words>
  <Application>Microsoft Office PowerPoint</Application>
  <PresentationFormat>Grand écran</PresentationFormat>
  <Paragraphs>158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Candara</vt:lpstr>
      <vt:lpstr>Office Theme</vt:lpstr>
      <vt:lpstr>1_Office Theme</vt:lpstr>
      <vt:lpstr>Azure à grande échelle avec PowerShell </vt:lpstr>
      <vt:lpstr>Bio</vt:lpstr>
      <vt:lpstr>Azure at scale</vt:lpstr>
      <vt:lpstr>Azure at scale</vt:lpstr>
      <vt:lpstr>Azure at scale</vt:lpstr>
      <vt:lpstr>Azure at scale</vt:lpstr>
      <vt:lpstr>Azure at scale</vt:lpstr>
      <vt:lpstr>Azure at scale</vt:lpstr>
      <vt:lpstr>Commencer avec Azure Policy/BluePrint</vt:lpstr>
      <vt:lpstr>Démonstration</vt:lpstr>
      <vt:lpstr>Contenu démonstration</vt:lpstr>
      <vt:lpstr>Challenges</vt:lpstr>
      <vt:lpstr>Challenges</vt:lpstr>
      <vt:lpstr>Challenges</vt:lpstr>
      <vt:lpstr>Challenges</vt:lpstr>
      <vt:lpstr>Démonstration</vt:lpstr>
      <vt:lpstr>Notre quotidien</vt:lpstr>
      <vt:lpstr>Azure Firewall</vt:lpstr>
      <vt:lpstr>Nos problématiques</vt:lpstr>
      <vt:lpstr>Démonstration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Fabien Dibot</dc:creator>
  <cp:lastModifiedBy>Benoît Sautière</cp:lastModifiedBy>
  <cp:revision>165</cp:revision>
  <dcterms:created xsi:type="dcterms:W3CDTF">2018-06-12T12:37:47Z</dcterms:created>
  <dcterms:modified xsi:type="dcterms:W3CDTF">2019-10-12T10:15:14Z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iteId">
    <vt:lpwstr>364e5b87-c1c7-420d-9bee-c35d19b557a1</vt:lpwstr>
  </property>
  <property fmtid="{D5CDD505-2E9C-101B-9397-08002B2CF9AE}" pid="4" name="MSIP_Label_2e1fccfb-80ca-4fe1-a574-1516544edb53_Owner">
    <vt:lpwstr>Stephane.VanGulick@swisscom.com</vt:lpwstr>
  </property>
  <property fmtid="{D5CDD505-2E9C-101B-9397-08002B2CF9AE}" pid="5" name="MSIP_Label_2e1fccfb-80ca-4fe1-a574-1516544edb53_SetDate">
    <vt:lpwstr>2018-08-27T06:50:25.5736567Z</vt:lpwstr>
  </property>
  <property fmtid="{D5CDD505-2E9C-101B-9397-08002B2CF9AE}" pid="6" name="MSIP_Label_2e1fccfb-80ca-4fe1-a574-1516544edb53_Name">
    <vt:lpwstr>C2 Internal</vt:lpwstr>
  </property>
  <property fmtid="{D5CDD505-2E9C-101B-9397-08002B2CF9AE}" pid="7" name="MSIP_Label_2e1fccfb-80ca-4fe1-a574-1516544edb53_Application">
    <vt:lpwstr>Microsoft Azure Information Protection</vt:lpwstr>
  </property>
  <property fmtid="{D5CDD505-2E9C-101B-9397-08002B2CF9AE}" pid="8" name="MSIP_Label_2e1fccfb-80ca-4fe1-a574-1516544edb53_Extended_MSFT_Method">
    <vt:lpwstr>Automatic</vt:lpwstr>
  </property>
  <property fmtid="{D5CDD505-2E9C-101B-9397-08002B2CF9AE}" pid="9" name="Sensitivity">
    <vt:lpwstr>C2 Internal</vt:lpwstr>
  </property>
</Properties>
</file>